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10"/>
  </p:handoutMasterIdLst>
  <p:sldIdLst>
    <p:sldId id="256" r:id="rId2"/>
    <p:sldId id="259" r:id="rId3"/>
    <p:sldId id="267" r:id="rId4"/>
    <p:sldId id="260" r:id="rId5"/>
    <p:sldId id="262" r:id="rId6"/>
    <p:sldId id="265" r:id="rId7"/>
    <p:sldId id="268" r:id="rId8"/>
    <p:sldId id="258" r:id="rId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F3833F-7A66-AF4C-82EF-17FC21C28879}" v="11" dt="2023-03-08T16:21:54.1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58" autoAdjust="0"/>
    <p:restoredTop sz="91079"/>
  </p:normalViewPr>
  <p:slideViewPr>
    <p:cSldViewPr>
      <p:cViewPr varScale="1">
        <p:scale>
          <a:sx n="119" d="100"/>
          <a:sy n="119" d="100"/>
        </p:scale>
        <p:origin x="1288"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B31E773E-2C37-F926-4A0E-CBAE6ED2B82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a:extLst>
              <a:ext uri="{FF2B5EF4-FFF2-40B4-BE49-F238E27FC236}">
                <a16:creationId xmlns:a16="http://schemas.microsoft.com/office/drawing/2014/main" id="{11FB345E-6AE5-5354-F017-99D9A1FCBF2C}"/>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8676" name="Rectangle 4">
            <a:extLst>
              <a:ext uri="{FF2B5EF4-FFF2-40B4-BE49-F238E27FC236}">
                <a16:creationId xmlns:a16="http://schemas.microsoft.com/office/drawing/2014/main" id="{06568666-AA05-B11E-1B0C-7554B9E82210}"/>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7" name="Rectangle 5">
            <a:extLst>
              <a:ext uri="{FF2B5EF4-FFF2-40B4-BE49-F238E27FC236}">
                <a16:creationId xmlns:a16="http://schemas.microsoft.com/office/drawing/2014/main" id="{6420C038-FD28-D3A4-E5FC-CDA530754EF3}"/>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71F805F-ABC7-BD4A-96CA-4E87E104032B}"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915BB1AC-D5C8-526F-2D62-71639A2919D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894F275-4196-096C-E3C7-896C2AF4CC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98BBAE1-1D47-BE5E-A8F2-3DF42B089F13}"/>
              </a:ext>
            </a:extLst>
          </p:cNvPr>
          <p:cNvSpPr>
            <a:spLocks noGrp="1" noChangeArrowheads="1"/>
          </p:cNvSpPr>
          <p:nvPr>
            <p:ph type="sldNum" sz="quarter" idx="12"/>
          </p:nvPr>
        </p:nvSpPr>
        <p:spPr>
          <a:ln/>
        </p:spPr>
        <p:txBody>
          <a:bodyPr/>
          <a:lstStyle>
            <a:lvl1pPr>
              <a:defRPr/>
            </a:lvl1pPr>
          </a:lstStyle>
          <a:p>
            <a:fld id="{30A024F0-7C3E-144A-9488-F7EF21BAEDE2}" type="slidenum">
              <a:rPr lang="en-US" altLang="en-US"/>
              <a:pPr/>
              <a:t>‹#›</a:t>
            </a:fld>
            <a:endParaRPr lang="en-US" altLang="en-US"/>
          </a:p>
        </p:txBody>
      </p:sp>
    </p:spTree>
    <p:extLst>
      <p:ext uri="{BB962C8B-B14F-4D97-AF65-F5344CB8AC3E}">
        <p14:creationId xmlns:p14="http://schemas.microsoft.com/office/powerpoint/2010/main" val="150310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E7A7ED1-ED67-C44A-5290-22AE68BE91C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AACCF0D-AB3D-0776-6EC6-A2CBE8240BD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915FB08-E537-296D-DF06-B16B1D1C34AA}"/>
              </a:ext>
            </a:extLst>
          </p:cNvPr>
          <p:cNvSpPr>
            <a:spLocks noGrp="1" noChangeArrowheads="1"/>
          </p:cNvSpPr>
          <p:nvPr>
            <p:ph type="sldNum" sz="quarter" idx="12"/>
          </p:nvPr>
        </p:nvSpPr>
        <p:spPr>
          <a:ln/>
        </p:spPr>
        <p:txBody>
          <a:bodyPr/>
          <a:lstStyle>
            <a:lvl1pPr>
              <a:defRPr/>
            </a:lvl1pPr>
          </a:lstStyle>
          <a:p>
            <a:fld id="{1B3542C0-8270-8641-B2F3-A0842733EDCF}" type="slidenum">
              <a:rPr lang="en-US" altLang="en-US"/>
              <a:pPr/>
              <a:t>‹#›</a:t>
            </a:fld>
            <a:endParaRPr lang="en-US" altLang="en-US"/>
          </a:p>
        </p:txBody>
      </p:sp>
    </p:spTree>
    <p:extLst>
      <p:ext uri="{BB962C8B-B14F-4D97-AF65-F5344CB8AC3E}">
        <p14:creationId xmlns:p14="http://schemas.microsoft.com/office/powerpoint/2010/main" val="4284907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7DCAF2C-A716-AB15-5C30-502C3A9A8C9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544B58E-1CDE-3430-789E-D0ECDB9F7C9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2805404-B8DA-22E8-048D-734205F267F9}"/>
              </a:ext>
            </a:extLst>
          </p:cNvPr>
          <p:cNvSpPr>
            <a:spLocks noGrp="1" noChangeArrowheads="1"/>
          </p:cNvSpPr>
          <p:nvPr>
            <p:ph type="sldNum" sz="quarter" idx="12"/>
          </p:nvPr>
        </p:nvSpPr>
        <p:spPr>
          <a:ln/>
        </p:spPr>
        <p:txBody>
          <a:bodyPr/>
          <a:lstStyle>
            <a:lvl1pPr>
              <a:defRPr/>
            </a:lvl1pPr>
          </a:lstStyle>
          <a:p>
            <a:fld id="{E60F0882-833C-A842-9671-EA32ED5AE587}" type="slidenum">
              <a:rPr lang="en-US" altLang="en-US"/>
              <a:pPr/>
              <a:t>‹#›</a:t>
            </a:fld>
            <a:endParaRPr lang="en-US" altLang="en-US"/>
          </a:p>
        </p:txBody>
      </p:sp>
    </p:spTree>
    <p:extLst>
      <p:ext uri="{BB962C8B-B14F-4D97-AF65-F5344CB8AC3E}">
        <p14:creationId xmlns:p14="http://schemas.microsoft.com/office/powerpoint/2010/main" val="2426820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43EE00E-A85F-F503-C06E-7D3C44542AD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4CEDBE6-5072-6CE3-E88D-073CC894F01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9C0F738-AF51-63BD-8DB5-EFB3C3E63819}"/>
              </a:ext>
            </a:extLst>
          </p:cNvPr>
          <p:cNvSpPr>
            <a:spLocks noGrp="1" noChangeArrowheads="1"/>
          </p:cNvSpPr>
          <p:nvPr>
            <p:ph type="sldNum" sz="quarter" idx="12"/>
          </p:nvPr>
        </p:nvSpPr>
        <p:spPr>
          <a:ln/>
        </p:spPr>
        <p:txBody>
          <a:bodyPr/>
          <a:lstStyle>
            <a:lvl1pPr>
              <a:defRPr/>
            </a:lvl1pPr>
          </a:lstStyle>
          <a:p>
            <a:fld id="{05C83682-319A-9845-B9D6-EA52F57100CC}" type="slidenum">
              <a:rPr lang="en-US" altLang="en-US"/>
              <a:pPr/>
              <a:t>‹#›</a:t>
            </a:fld>
            <a:endParaRPr lang="en-US" altLang="en-US"/>
          </a:p>
        </p:txBody>
      </p:sp>
    </p:spTree>
    <p:extLst>
      <p:ext uri="{BB962C8B-B14F-4D97-AF65-F5344CB8AC3E}">
        <p14:creationId xmlns:p14="http://schemas.microsoft.com/office/powerpoint/2010/main" val="1166242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DC65702-A44E-6D9D-6877-7F13A0657F7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032132E-1CEF-8B76-65FD-F46995CA1DF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F0DADE8-FCA5-4927-5357-A1AB7DF362E5}"/>
              </a:ext>
            </a:extLst>
          </p:cNvPr>
          <p:cNvSpPr>
            <a:spLocks noGrp="1" noChangeArrowheads="1"/>
          </p:cNvSpPr>
          <p:nvPr>
            <p:ph type="sldNum" sz="quarter" idx="12"/>
          </p:nvPr>
        </p:nvSpPr>
        <p:spPr>
          <a:ln/>
        </p:spPr>
        <p:txBody>
          <a:bodyPr/>
          <a:lstStyle>
            <a:lvl1pPr>
              <a:defRPr/>
            </a:lvl1pPr>
          </a:lstStyle>
          <a:p>
            <a:fld id="{F8155DBF-BE23-144D-BA0B-AA831AC1350C}" type="slidenum">
              <a:rPr lang="en-US" altLang="en-US"/>
              <a:pPr/>
              <a:t>‹#›</a:t>
            </a:fld>
            <a:endParaRPr lang="en-US" altLang="en-US"/>
          </a:p>
        </p:txBody>
      </p:sp>
    </p:spTree>
    <p:extLst>
      <p:ext uri="{BB962C8B-B14F-4D97-AF65-F5344CB8AC3E}">
        <p14:creationId xmlns:p14="http://schemas.microsoft.com/office/powerpoint/2010/main" val="42752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3A15EB6-B47E-3643-EC28-448AF52FCA3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CD4A6AB-E9E7-CFE2-E642-34DC1A66F58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DA373F6-7D80-D9D6-038F-C253176992A6}"/>
              </a:ext>
            </a:extLst>
          </p:cNvPr>
          <p:cNvSpPr>
            <a:spLocks noGrp="1" noChangeArrowheads="1"/>
          </p:cNvSpPr>
          <p:nvPr>
            <p:ph type="sldNum" sz="quarter" idx="12"/>
          </p:nvPr>
        </p:nvSpPr>
        <p:spPr>
          <a:ln/>
        </p:spPr>
        <p:txBody>
          <a:bodyPr/>
          <a:lstStyle>
            <a:lvl1pPr>
              <a:defRPr/>
            </a:lvl1pPr>
          </a:lstStyle>
          <a:p>
            <a:fld id="{7F7ADF6F-C394-FC4D-9818-B65D19B681A0}" type="slidenum">
              <a:rPr lang="en-US" altLang="en-US"/>
              <a:pPr/>
              <a:t>‹#›</a:t>
            </a:fld>
            <a:endParaRPr lang="en-US" altLang="en-US"/>
          </a:p>
        </p:txBody>
      </p:sp>
    </p:spTree>
    <p:extLst>
      <p:ext uri="{BB962C8B-B14F-4D97-AF65-F5344CB8AC3E}">
        <p14:creationId xmlns:p14="http://schemas.microsoft.com/office/powerpoint/2010/main" val="130872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C03DE79-CACE-CD5F-CF38-6513423DCA5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1982B4F1-A464-49A0-2734-660F434A9BC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A6CD5F9C-CB2C-3AAB-CED0-7323EA56E884}"/>
              </a:ext>
            </a:extLst>
          </p:cNvPr>
          <p:cNvSpPr>
            <a:spLocks noGrp="1" noChangeArrowheads="1"/>
          </p:cNvSpPr>
          <p:nvPr>
            <p:ph type="sldNum" sz="quarter" idx="12"/>
          </p:nvPr>
        </p:nvSpPr>
        <p:spPr>
          <a:ln/>
        </p:spPr>
        <p:txBody>
          <a:bodyPr/>
          <a:lstStyle>
            <a:lvl1pPr>
              <a:defRPr/>
            </a:lvl1pPr>
          </a:lstStyle>
          <a:p>
            <a:fld id="{893ADBE8-BDA4-7840-827C-EB15AE978DAE}" type="slidenum">
              <a:rPr lang="en-US" altLang="en-US"/>
              <a:pPr/>
              <a:t>‹#›</a:t>
            </a:fld>
            <a:endParaRPr lang="en-US" altLang="en-US"/>
          </a:p>
        </p:txBody>
      </p:sp>
    </p:spTree>
    <p:extLst>
      <p:ext uri="{BB962C8B-B14F-4D97-AF65-F5344CB8AC3E}">
        <p14:creationId xmlns:p14="http://schemas.microsoft.com/office/powerpoint/2010/main" val="4157363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38A0308-F747-B84C-D6DB-B5455690A40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36143C56-6C4A-18A6-CFA5-6DD356A2398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11DFE5DF-E836-A420-1257-6890DE2F61BD}"/>
              </a:ext>
            </a:extLst>
          </p:cNvPr>
          <p:cNvSpPr>
            <a:spLocks noGrp="1" noChangeArrowheads="1"/>
          </p:cNvSpPr>
          <p:nvPr>
            <p:ph type="sldNum" sz="quarter" idx="12"/>
          </p:nvPr>
        </p:nvSpPr>
        <p:spPr>
          <a:ln/>
        </p:spPr>
        <p:txBody>
          <a:bodyPr/>
          <a:lstStyle>
            <a:lvl1pPr>
              <a:defRPr/>
            </a:lvl1pPr>
          </a:lstStyle>
          <a:p>
            <a:fld id="{971D7E68-02F2-A040-9F1F-1A306142A0E5}" type="slidenum">
              <a:rPr lang="en-US" altLang="en-US"/>
              <a:pPr/>
              <a:t>‹#›</a:t>
            </a:fld>
            <a:endParaRPr lang="en-US" altLang="en-US"/>
          </a:p>
        </p:txBody>
      </p:sp>
    </p:spTree>
    <p:extLst>
      <p:ext uri="{BB962C8B-B14F-4D97-AF65-F5344CB8AC3E}">
        <p14:creationId xmlns:p14="http://schemas.microsoft.com/office/powerpoint/2010/main" val="20402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2AA0820-7297-ECA8-F520-28A7148C947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4AB7B69-7911-241E-331D-4294C30C759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3A469B79-9B2C-764F-80CF-A5FBE337451D}"/>
              </a:ext>
            </a:extLst>
          </p:cNvPr>
          <p:cNvSpPr>
            <a:spLocks noGrp="1" noChangeArrowheads="1"/>
          </p:cNvSpPr>
          <p:nvPr>
            <p:ph type="sldNum" sz="quarter" idx="12"/>
          </p:nvPr>
        </p:nvSpPr>
        <p:spPr>
          <a:ln/>
        </p:spPr>
        <p:txBody>
          <a:bodyPr/>
          <a:lstStyle>
            <a:lvl1pPr>
              <a:defRPr/>
            </a:lvl1pPr>
          </a:lstStyle>
          <a:p>
            <a:fld id="{DDBDA57E-1CAF-E148-8AD9-C3927C126D5E}" type="slidenum">
              <a:rPr lang="en-US" altLang="en-US"/>
              <a:pPr/>
              <a:t>‹#›</a:t>
            </a:fld>
            <a:endParaRPr lang="en-US" altLang="en-US"/>
          </a:p>
        </p:txBody>
      </p:sp>
    </p:spTree>
    <p:extLst>
      <p:ext uri="{BB962C8B-B14F-4D97-AF65-F5344CB8AC3E}">
        <p14:creationId xmlns:p14="http://schemas.microsoft.com/office/powerpoint/2010/main" val="780128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81439D6-1980-A096-4EAC-F70EBECF8BB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44B818C-00ED-F0CA-431C-56CED896432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77DF1DC-907C-175B-D22F-FC6BB5D7405D}"/>
              </a:ext>
            </a:extLst>
          </p:cNvPr>
          <p:cNvSpPr>
            <a:spLocks noGrp="1" noChangeArrowheads="1"/>
          </p:cNvSpPr>
          <p:nvPr>
            <p:ph type="sldNum" sz="quarter" idx="12"/>
          </p:nvPr>
        </p:nvSpPr>
        <p:spPr>
          <a:ln/>
        </p:spPr>
        <p:txBody>
          <a:bodyPr/>
          <a:lstStyle>
            <a:lvl1pPr>
              <a:defRPr/>
            </a:lvl1pPr>
          </a:lstStyle>
          <a:p>
            <a:fld id="{E849B194-5163-BD42-BBD5-1C1AA57AB497}" type="slidenum">
              <a:rPr lang="en-US" altLang="en-US"/>
              <a:pPr/>
              <a:t>‹#›</a:t>
            </a:fld>
            <a:endParaRPr lang="en-US" altLang="en-US"/>
          </a:p>
        </p:txBody>
      </p:sp>
    </p:spTree>
    <p:extLst>
      <p:ext uri="{BB962C8B-B14F-4D97-AF65-F5344CB8AC3E}">
        <p14:creationId xmlns:p14="http://schemas.microsoft.com/office/powerpoint/2010/main" val="1140638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11717CA-AADD-B18E-9EEA-1DD82395F44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F15C2B4-AAE4-EEB5-4DCE-74F7B346878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8477B09-19F5-3B18-999B-F1DD89C5CC67}"/>
              </a:ext>
            </a:extLst>
          </p:cNvPr>
          <p:cNvSpPr>
            <a:spLocks noGrp="1" noChangeArrowheads="1"/>
          </p:cNvSpPr>
          <p:nvPr>
            <p:ph type="sldNum" sz="quarter" idx="12"/>
          </p:nvPr>
        </p:nvSpPr>
        <p:spPr>
          <a:ln/>
        </p:spPr>
        <p:txBody>
          <a:bodyPr/>
          <a:lstStyle>
            <a:lvl1pPr>
              <a:defRPr/>
            </a:lvl1pPr>
          </a:lstStyle>
          <a:p>
            <a:fld id="{57B1413D-121B-B147-8233-5C237839AC18}" type="slidenum">
              <a:rPr lang="en-US" altLang="en-US"/>
              <a:pPr/>
              <a:t>‹#›</a:t>
            </a:fld>
            <a:endParaRPr lang="en-US" altLang="en-US"/>
          </a:p>
        </p:txBody>
      </p:sp>
    </p:spTree>
    <p:extLst>
      <p:ext uri="{BB962C8B-B14F-4D97-AF65-F5344CB8AC3E}">
        <p14:creationId xmlns:p14="http://schemas.microsoft.com/office/powerpoint/2010/main" val="2569011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4D2D898-9CAC-E97A-EBAE-F0C5D55A5E23}"/>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1DD31E1-DDA4-505F-ABE9-7149A8E5586F}"/>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C74D757-B88B-5E2F-ADB3-67D00E3F7154}"/>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a:extLst>
              <a:ext uri="{FF2B5EF4-FFF2-40B4-BE49-F238E27FC236}">
                <a16:creationId xmlns:a16="http://schemas.microsoft.com/office/drawing/2014/main" id="{24643B5D-4EB7-E155-A3E0-55BC4AE5788E}"/>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a:extLst>
              <a:ext uri="{FF2B5EF4-FFF2-40B4-BE49-F238E27FC236}">
                <a16:creationId xmlns:a16="http://schemas.microsoft.com/office/drawing/2014/main" id="{C81F3F4E-DB2B-87AC-6B31-F3C7BDD2C781}"/>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37D3F9C-3C85-CB4F-99C7-D53B1310CB4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nsrcforest.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B576B2A-09CC-AB4F-9C0A-0119197EECE8}"/>
              </a:ext>
            </a:extLst>
          </p:cNvPr>
          <p:cNvSpPr>
            <a:spLocks noGrp="1" noChangeArrowheads="1"/>
          </p:cNvSpPr>
          <p:nvPr>
            <p:ph type="ctrTitle"/>
          </p:nvPr>
        </p:nvSpPr>
        <p:spPr>
          <a:xfrm>
            <a:off x="684213" y="457200"/>
            <a:ext cx="7772400" cy="685800"/>
          </a:xfrm>
        </p:spPr>
        <p:txBody>
          <a:bodyPr/>
          <a:lstStyle/>
          <a:p>
            <a:pPr eaLnBrk="1" hangingPunct="1"/>
            <a:r>
              <a:rPr lang="en-US" altLang="en-US">
                <a:latin typeface="Helvetica" pitchFamily="2" charset="0"/>
              </a:rPr>
              <a:t>Project title</a:t>
            </a:r>
          </a:p>
        </p:txBody>
      </p:sp>
      <p:sp>
        <p:nvSpPr>
          <p:cNvPr id="2051" name="Rectangle 3">
            <a:extLst>
              <a:ext uri="{FF2B5EF4-FFF2-40B4-BE49-F238E27FC236}">
                <a16:creationId xmlns:a16="http://schemas.microsoft.com/office/drawing/2014/main" id="{ED55395C-A41C-B795-ABAE-8BF38DB84BB7}"/>
              </a:ext>
            </a:extLst>
          </p:cNvPr>
          <p:cNvSpPr>
            <a:spLocks noGrp="1" noChangeArrowheads="1"/>
          </p:cNvSpPr>
          <p:nvPr>
            <p:ph type="subTitle" idx="1"/>
          </p:nvPr>
        </p:nvSpPr>
        <p:spPr>
          <a:xfrm>
            <a:off x="1371600" y="1219200"/>
            <a:ext cx="6400800" cy="3352800"/>
          </a:xfrm>
        </p:spPr>
        <p:txBody>
          <a:bodyPr/>
          <a:lstStyle/>
          <a:p>
            <a:pPr eaLnBrk="1" hangingPunct="1"/>
            <a:r>
              <a:rPr lang="en-US" altLang="en-US" sz="2000" dirty="0">
                <a:latin typeface="Helvetica" pitchFamily="2" charset="0"/>
              </a:rPr>
              <a:t>Principal Investigator: </a:t>
            </a:r>
          </a:p>
          <a:p>
            <a:pPr eaLnBrk="1" hangingPunct="1"/>
            <a:r>
              <a:rPr lang="en-US" altLang="en-US" sz="2000" dirty="0">
                <a:latin typeface="Helvetica" pitchFamily="2" charset="0"/>
              </a:rPr>
              <a:t>Affiliation/Institution:</a:t>
            </a:r>
          </a:p>
          <a:p>
            <a:pPr eaLnBrk="1" hangingPunct="1"/>
            <a:r>
              <a:rPr lang="en-US" altLang="en-US" sz="2000" dirty="0">
                <a:latin typeface="Helvetica" pitchFamily="2" charset="0"/>
              </a:rPr>
              <a:t>Email:</a:t>
            </a:r>
          </a:p>
          <a:p>
            <a:pPr eaLnBrk="1" hangingPunct="1"/>
            <a:r>
              <a:rPr lang="en-US" altLang="en-US" sz="2000" dirty="0">
                <a:latin typeface="Helvetica" pitchFamily="2" charset="0"/>
              </a:rPr>
              <a:t>Co-Principal Investigators:</a:t>
            </a:r>
          </a:p>
          <a:p>
            <a:pPr eaLnBrk="1" hangingPunct="1"/>
            <a:r>
              <a:rPr lang="en-US" altLang="en-US" sz="2000" dirty="0">
                <a:latin typeface="Helvetica" pitchFamily="2" charset="0"/>
              </a:rPr>
              <a:t>Affiliations/Institutions:</a:t>
            </a:r>
          </a:p>
          <a:p>
            <a:pPr eaLnBrk="1" hangingPunct="1"/>
            <a:r>
              <a:rPr lang="en-US" altLang="en-US" sz="2000" dirty="0">
                <a:latin typeface="Helvetica" pitchFamily="2" charset="0"/>
              </a:rPr>
              <a:t>Emails:</a:t>
            </a:r>
          </a:p>
          <a:p>
            <a:pPr eaLnBrk="1" hangingPunct="1"/>
            <a:r>
              <a:rPr lang="en-US" altLang="en-US" sz="2000" dirty="0">
                <a:latin typeface="Helvetica" pitchFamily="2" charset="0"/>
              </a:rPr>
              <a:t>Collaborators and Affiliations:</a:t>
            </a:r>
          </a:p>
          <a:p>
            <a:pPr eaLnBrk="1" hangingPunct="1"/>
            <a:r>
              <a:rPr lang="en-US" altLang="en-US" sz="2000" dirty="0">
                <a:latin typeface="Helvetica" pitchFamily="2" charset="0"/>
              </a:rPr>
              <a:t>Completion date:</a:t>
            </a:r>
          </a:p>
        </p:txBody>
      </p:sp>
      <p:sp>
        <p:nvSpPr>
          <p:cNvPr id="2052" name="Rectangle 4">
            <a:extLst>
              <a:ext uri="{FF2B5EF4-FFF2-40B4-BE49-F238E27FC236}">
                <a16:creationId xmlns:a16="http://schemas.microsoft.com/office/drawing/2014/main" id="{EF23A6E9-8EC4-0C04-9D94-ECA34DC7C7C2}"/>
              </a:ext>
            </a:extLst>
          </p:cNvPr>
          <p:cNvSpPr>
            <a:spLocks noChangeArrowheads="1"/>
          </p:cNvSpPr>
          <p:nvPr/>
        </p:nvSpPr>
        <p:spPr bwMode="auto">
          <a:xfrm>
            <a:off x="65088" y="4572000"/>
            <a:ext cx="90122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r>
              <a:rPr lang="en-US" altLang="en-US">
                <a:latin typeface="Helvetica" pitchFamily="2" charset="0"/>
              </a:rPr>
              <a:t>Brief (2 bullet or 2 sentence) description </a:t>
            </a:r>
          </a:p>
          <a:p>
            <a:pPr algn="ctr"/>
            <a:r>
              <a:rPr lang="en-US" altLang="en-US">
                <a:latin typeface="Helvetica" pitchFamily="2" charset="0"/>
              </a:rPr>
              <a:t>of the most important project outcomes or take-home message(s)</a:t>
            </a:r>
          </a:p>
        </p:txBody>
      </p:sp>
      <p:sp>
        <p:nvSpPr>
          <p:cNvPr id="2053" name="Rectangle 5">
            <a:extLst>
              <a:ext uri="{FF2B5EF4-FFF2-40B4-BE49-F238E27FC236}">
                <a16:creationId xmlns:a16="http://schemas.microsoft.com/office/drawing/2014/main" id="{7052E1AC-84BF-5072-046C-68BED587D278}"/>
              </a:ext>
            </a:extLst>
          </p:cNvPr>
          <p:cNvSpPr>
            <a:spLocks noChangeArrowheads="1"/>
          </p:cNvSpPr>
          <p:nvPr/>
        </p:nvSpPr>
        <p:spPr bwMode="auto">
          <a:xfrm>
            <a:off x="420688" y="5543550"/>
            <a:ext cx="8301037"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r>
              <a:rPr lang="en-US" altLang="en-US" sz="1600" dirty="0">
                <a:latin typeface="Helvetica" pitchFamily="2" charset="0"/>
              </a:rPr>
              <a:t>Funding support for this project was provided by the Northeastern States Research Cooperative (NSRC), a partnership of Northern Forest states (Maine, New Hampshire, New York, and Vermont) in coordination with the USDA Forest Service.</a:t>
            </a:r>
          </a:p>
          <a:p>
            <a:pPr algn="ctr"/>
            <a:r>
              <a:rPr lang="en-US" altLang="en-US" sz="1600" dirty="0">
                <a:latin typeface="Helvetica" pitchFamily="2" charset="0"/>
                <a:hlinkClick r:id="rId2"/>
              </a:rPr>
              <a:t>https://nsrcforest.org/</a:t>
            </a:r>
            <a:r>
              <a:rPr lang="en-US" altLang="en-US" sz="1600" dirty="0">
                <a:latin typeface="Helvetica" pitchFamily="2"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935B91C-4D17-7C15-1905-BC03A902BF77}"/>
              </a:ext>
            </a:extLst>
          </p:cNvPr>
          <p:cNvSpPr>
            <a:spLocks noGrp="1" noChangeArrowheads="1"/>
          </p:cNvSpPr>
          <p:nvPr>
            <p:ph type="title"/>
          </p:nvPr>
        </p:nvSpPr>
        <p:spPr>
          <a:xfrm>
            <a:off x="114300" y="609600"/>
            <a:ext cx="8915400" cy="1143000"/>
          </a:xfrm>
        </p:spPr>
        <p:txBody>
          <a:bodyPr/>
          <a:lstStyle/>
          <a:p>
            <a:pPr eaLnBrk="1" hangingPunct="1"/>
            <a:r>
              <a:rPr lang="en-US" altLang="en-US" dirty="0">
                <a:latin typeface="Helvetica" pitchFamily="2" charset="0"/>
              </a:rPr>
              <a:t>Project Summary</a:t>
            </a:r>
          </a:p>
        </p:txBody>
      </p:sp>
      <p:sp>
        <p:nvSpPr>
          <p:cNvPr id="3075" name="Rectangle 3">
            <a:extLst>
              <a:ext uri="{FF2B5EF4-FFF2-40B4-BE49-F238E27FC236}">
                <a16:creationId xmlns:a16="http://schemas.microsoft.com/office/drawing/2014/main" id="{74782BEF-0FB9-B423-CC5F-9C7FC58D0525}"/>
              </a:ext>
            </a:extLst>
          </p:cNvPr>
          <p:cNvSpPr>
            <a:spLocks noGrp="1" noChangeArrowheads="1"/>
          </p:cNvSpPr>
          <p:nvPr>
            <p:ph type="body" idx="1"/>
          </p:nvPr>
        </p:nvSpPr>
        <p:spPr>
          <a:xfrm>
            <a:off x="685800" y="2286000"/>
            <a:ext cx="7772400" cy="3200400"/>
          </a:xfrm>
          <a:noFill/>
        </p:spPr>
        <p:txBody>
          <a:bodyPr/>
          <a:lstStyle/>
          <a:p>
            <a:pPr>
              <a:spcBef>
                <a:spcPct val="0"/>
              </a:spcBef>
            </a:pPr>
            <a:r>
              <a:rPr lang="en-US" altLang="en-US" sz="2800" dirty="0">
                <a:latin typeface="Helvetica" pitchFamily="2" charset="0"/>
              </a:rPr>
              <a:t>Aim for 350-400 words.</a:t>
            </a:r>
          </a:p>
          <a:p>
            <a:pPr>
              <a:spcBef>
                <a:spcPct val="0"/>
              </a:spcBef>
            </a:pPr>
            <a:r>
              <a:rPr lang="en-US" altLang="en-US" sz="2800" dirty="0">
                <a:latin typeface="Helvetica" pitchFamily="2" charset="0"/>
              </a:rPr>
              <a:t>Write for a </a:t>
            </a:r>
            <a:r>
              <a:rPr lang="en-US" altLang="en-US" sz="2800" i="1" dirty="0">
                <a:latin typeface="Helvetica" pitchFamily="2" charset="0"/>
              </a:rPr>
              <a:t>non-technical</a:t>
            </a:r>
            <a:r>
              <a:rPr lang="en-US" altLang="en-US" sz="2800" dirty="0">
                <a:latin typeface="Helvetica" pitchFamily="2" charset="0"/>
              </a:rPr>
              <a:t> audience.</a:t>
            </a:r>
          </a:p>
          <a:p>
            <a:pPr>
              <a:spcBef>
                <a:spcPct val="0"/>
              </a:spcBef>
            </a:pPr>
            <a:r>
              <a:rPr lang="en-US" altLang="en-US" sz="2800" dirty="0">
                <a:latin typeface="Helvetica" pitchFamily="2" charset="0"/>
              </a:rPr>
              <a:t>Include:</a:t>
            </a:r>
          </a:p>
          <a:p>
            <a:pPr lvl="1">
              <a:spcBef>
                <a:spcPct val="0"/>
              </a:spcBef>
              <a:buFont typeface="Courier New" panose="02070309020205020404" pitchFamily="49" charset="0"/>
              <a:buChar char="o"/>
            </a:pPr>
            <a:r>
              <a:rPr lang="en-US" altLang="en-US" sz="2400" dirty="0">
                <a:latin typeface="Helvetica" pitchFamily="2" charset="0"/>
              </a:rPr>
              <a:t>Rationale</a:t>
            </a:r>
          </a:p>
          <a:p>
            <a:pPr lvl="1">
              <a:spcBef>
                <a:spcPct val="0"/>
              </a:spcBef>
              <a:buFont typeface="Courier New" panose="02070309020205020404" pitchFamily="49" charset="0"/>
              <a:buChar char="o"/>
            </a:pPr>
            <a:r>
              <a:rPr lang="en-US" altLang="en-US" sz="2400" dirty="0">
                <a:latin typeface="Helvetica" pitchFamily="2" charset="0"/>
              </a:rPr>
              <a:t>Methods</a:t>
            </a:r>
          </a:p>
          <a:p>
            <a:pPr lvl="1">
              <a:spcBef>
                <a:spcPct val="0"/>
              </a:spcBef>
              <a:buFont typeface="Courier New" panose="02070309020205020404" pitchFamily="49" charset="0"/>
              <a:buChar char="o"/>
            </a:pPr>
            <a:r>
              <a:rPr lang="en-US" altLang="en-US" sz="2400" dirty="0">
                <a:latin typeface="Helvetica" pitchFamily="2" charset="0"/>
              </a:rPr>
              <a:t>Major findings/outcomes</a:t>
            </a:r>
          </a:p>
          <a:p>
            <a:pPr lvl="1">
              <a:spcBef>
                <a:spcPct val="0"/>
              </a:spcBef>
              <a:buFont typeface="Courier New" panose="02070309020205020404" pitchFamily="49" charset="0"/>
              <a:buChar char="o"/>
            </a:pPr>
            <a:r>
              <a:rPr lang="en-US" altLang="en-US" sz="2400" dirty="0">
                <a:latin typeface="Helvetica" pitchFamily="2" charset="0"/>
              </a:rPr>
              <a:t>Implications for the Northern Forest region</a:t>
            </a:r>
            <a:endParaRPr lang="en-US" altLang="en-US" sz="2000" dirty="0">
              <a:latin typeface="Helvetica"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7A6E49D-6E4C-A4CB-A9EC-1BE7BF4D3847}"/>
              </a:ext>
            </a:extLst>
          </p:cNvPr>
          <p:cNvSpPr>
            <a:spLocks noGrp="1" noChangeArrowheads="1"/>
          </p:cNvSpPr>
          <p:nvPr>
            <p:ph type="title"/>
          </p:nvPr>
        </p:nvSpPr>
        <p:spPr/>
        <p:txBody>
          <a:bodyPr/>
          <a:lstStyle/>
          <a:p>
            <a:pPr eaLnBrk="1" hangingPunct="1"/>
            <a:r>
              <a:rPr lang="en-US" altLang="en-US">
                <a:latin typeface="Helvetica" pitchFamily="2" charset="0"/>
              </a:rPr>
              <a:t>Background and Justification</a:t>
            </a:r>
          </a:p>
        </p:txBody>
      </p:sp>
      <p:sp>
        <p:nvSpPr>
          <p:cNvPr id="4099" name="Rectangle 3">
            <a:extLst>
              <a:ext uri="{FF2B5EF4-FFF2-40B4-BE49-F238E27FC236}">
                <a16:creationId xmlns:a16="http://schemas.microsoft.com/office/drawing/2014/main" id="{2CE66F9D-B874-A659-E645-1FE85A9DC780}"/>
              </a:ext>
            </a:extLst>
          </p:cNvPr>
          <p:cNvSpPr>
            <a:spLocks noGrp="1" noChangeArrowheads="1"/>
          </p:cNvSpPr>
          <p:nvPr>
            <p:ph type="body" idx="1"/>
          </p:nvPr>
        </p:nvSpPr>
        <p:spPr>
          <a:noFill/>
        </p:spPr>
        <p:txBody>
          <a:bodyPr/>
          <a:lstStyle/>
          <a:p>
            <a:pPr>
              <a:spcBef>
                <a:spcPct val="0"/>
              </a:spcBef>
            </a:pPr>
            <a:r>
              <a:rPr lang="en-US" altLang="en-US" sz="2400" dirty="0">
                <a:latin typeface="Helvetica" pitchFamily="2" charset="0"/>
              </a:rPr>
              <a:t>Describe the need for your project and any necessary background information.</a:t>
            </a:r>
          </a:p>
          <a:p>
            <a:pPr>
              <a:spcBef>
                <a:spcPct val="0"/>
              </a:spcBef>
            </a:pPr>
            <a:r>
              <a:rPr lang="en-US" altLang="en-US" sz="2400" dirty="0">
                <a:latin typeface="Helvetica" pitchFamily="2" charset="0"/>
              </a:rPr>
              <a:t>Include the level of detail you would give in a presentation for a town meeting.</a:t>
            </a:r>
          </a:p>
          <a:p>
            <a:pPr>
              <a:spcBef>
                <a:spcPct val="0"/>
              </a:spcBef>
            </a:pPr>
            <a:r>
              <a:rPr lang="en-US" altLang="en-US" sz="2400" dirty="0">
                <a:latin typeface="Helvetica" pitchFamily="2" charset="0"/>
              </a:rPr>
              <a:t>Bulleted lists and tables are fine.</a:t>
            </a:r>
          </a:p>
          <a:p>
            <a:pPr>
              <a:spcBef>
                <a:spcPct val="0"/>
              </a:spcBef>
            </a:pPr>
            <a:r>
              <a:rPr lang="en-US" altLang="en-US" sz="2400" dirty="0">
                <a:latin typeface="Helvetica" pitchFamily="2" charset="0"/>
              </a:rPr>
              <a:t>Use illustrations (photos, maps, etc.) with descriptive captions and credits.</a:t>
            </a:r>
          </a:p>
          <a:p>
            <a:pPr>
              <a:spcBef>
                <a:spcPct val="0"/>
              </a:spcBef>
            </a:pPr>
            <a:r>
              <a:rPr lang="en-US" altLang="en-US" sz="2400" dirty="0">
                <a:latin typeface="Helvetica" pitchFamily="2" charset="0"/>
              </a:rPr>
              <a:t>Hyperlink citations, websites, etc.</a:t>
            </a:r>
          </a:p>
          <a:p>
            <a:pPr>
              <a:spcBef>
                <a:spcPct val="0"/>
              </a:spcBef>
            </a:pPr>
            <a:r>
              <a:rPr lang="en-US" altLang="en-US" sz="2400" dirty="0">
                <a:latin typeface="Helvetica" pitchFamily="2" charset="0"/>
              </a:rPr>
              <a:t>Include up to 3 slides for this section.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AD598A8-CE29-1A35-F3CD-998DEA7B9B7C}"/>
              </a:ext>
            </a:extLst>
          </p:cNvPr>
          <p:cNvSpPr>
            <a:spLocks noGrp="1" noChangeArrowheads="1"/>
          </p:cNvSpPr>
          <p:nvPr>
            <p:ph type="title"/>
          </p:nvPr>
        </p:nvSpPr>
        <p:spPr/>
        <p:txBody>
          <a:bodyPr/>
          <a:lstStyle/>
          <a:p>
            <a:pPr eaLnBrk="1" hangingPunct="1"/>
            <a:r>
              <a:rPr lang="en-US" altLang="en-US">
                <a:latin typeface="Helvetica" pitchFamily="2" charset="0"/>
              </a:rPr>
              <a:t>Methods</a:t>
            </a:r>
          </a:p>
        </p:txBody>
      </p:sp>
      <p:sp>
        <p:nvSpPr>
          <p:cNvPr id="5123" name="Rectangle 3">
            <a:extLst>
              <a:ext uri="{FF2B5EF4-FFF2-40B4-BE49-F238E27FC236}">
                <a16:creationId xmlns:a16="http://schemas.microsoft.com/office/drawing/2014/main" id="{6F3862C8-D4EB-34B6-79E6-9F09D806A814}"/>
              </a:ext>
            </a:extLst>
          </p:cNvPr>
          <p:cNvSpPr>
            <a:spLocks noGrp="1" noChangeArrowheads="1"/>
          </p:cNvSpPr>
          <p:nvPr>
            <p:ph type="body" idx="1"/>
          </p:nvPr>
        </p:nvSpPr>
        <p:spPr>
          <a:noFill/>
        </p:spPr>
        <p:txBody>
          <a:bodyPr/>
          <a:lstStyle/>
          <a:p>
            <a:pPr>
              <a:spcBef>
                <a:spcPct val="0"/>
              </a:spcBef>
            </a:pPr>
            <a:r>
              <a:rPr lang="en-US" altLang="en-US" sz="2400" dirty="0">
                <a:latin typeface="Helvetica" pitchFamily="2" charset="0"/>
              </a:rPr>
              <a:t>Summarize the methods, including what was unique or changed in the project.</a:t>
            </a:r>
          </a:p>
          <a:p>
            <a:pPr>
              <a:spcBef>
                <a:spcPct val="0"/>
              </a:spcBef>
            </a:pPr>
            <a:r>
              <a:rPr lang="en-US" altLang="en-US" sz="2400" dirty="0">
                <a:latin typeface="Helvetica" pitchFamily="2" charset="0"/>
              </a:rPr>
              <a:t>Include the level of detail you would give in a presentation for a town meeting.</a:t>
            </a:r>
          </a:p>
          <a:p>
            <a:pPr>
              <a:spcBef>
                <a:spcPct val="0"/>
              </a:spcBef>
            </a:pPr>
            <a:r>
              <a:rPr lang="en-US" altLang="en-US" sz="2400" dirty="0">
                <a:latin typeface="Helvetica" pitchFamily="2" charset="0"/>
              </a:rPr>
              <a:t>Bulleted lists and tables are fine.</a:t>
            </a:r>
          </a:p>
          <a:p>
            <a:pPr>
              <a:spcBef>
                <a:spcPct val="0"/>
              </a:spcBef>
            </a:pPr>
            <a:r>
              <a:rPr lang="en-US" altLang="en-US" sz="2400" dirty="0">
                <a:latin typeface="Helvetica" pitchFamily="2" charset="0"/>
              </a:rPr>
              <a:t>Use illustrations (photos, maps, etc.) with descriptive captions and credits.</a:t>
            </a:r>
          </a:p>
          <a:p>
            <a:pPr>
              <a:spcBef>
                <a:spcPct val="0"/>
              </a:spcBef>
            </a:pPr>
            <a:r>
              <a:rPr lang="en-US" altLang="en-US" sz="2400" dirty="0">
                <a:latin typeface="Helvetica" pitchFamily="2" charset="0"/>
              </a:rPr>
              <a:t>Hyperlink citations, websites, etc.</a:t>
            </a:r>
          </a:p>
          <a:p>
            <a:pPr>
              <a:spcBef>
                <a:spcPct val="0"/>
              </a:spcBef>
            </a:pPr>
            <a:r>
              <a:rPr lang="en-US" altLang="en-US" sz="2400" dirty="0">
                <a:latin typeface="Helvetica" pitchFamily="2" charset="0"/>
              </a:rPr>
              <a:t>Include up to 3 slides for this section.</a:t>
            </a:r>
          </a:p>
          <a:p>
            <a:pPr>
              <a:spcBef>
                <a:spcPct val="0"/>
              </a:spcBef>
            </a:pPr>
            <a:endParaRPr lang="en-US" altLang="en-US" sz="2400" dirty="0">
              <a:latin typeface="Helvetica" pitchFamily="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4DD43EC-4F5E-416C-325F-7FEB69374E4D}"/>
              </a:ext>
            </a:extLst>
          </p:cNvPr>
          <p:cNvSpPr>
            <a:spLocks noGrp="1" noChangeArrowheads="1"/>
          </p:cNvSpPr>
          <p:nvPr>
            <p:ph type="title"/>
          </p:nvPr>
        </p:nvSpPr>
        <p:spPr/>
        <p:txBody>
          <a:bodyPr/>
          <a:lstStyle/>
          <a:p>
            <a:pPr eaLnBrk="1" hangingPunct="1"/>
            <a:r>
              <a:rPr lang="en-US" altLang="en-US" dirty="0">
                <a:latin typeface="Helvetica" pitchFamily="2" charset="0"/>
              </a:rPr>
              <a:t>Results/Project Outcomes</a:t>
            </a:r>
          </a:p>
        </p:txBody>
      </p:sp>
      <p:sp>
        <p:nvSpPr>
          <p:cNvPr id="6147" name="Rectangle 3">
            <a:extLst>
              <a:ext uri="{FF2B5EF4-FFF2-40B4-BE49-F238E27FC236}">
                <a16:creationId xmlns:a16="http://schemas.microsoft.com/office/drawing/2014/main" id="{D41CAA06-2B33-84B3-1356-42A859675E7E}"/>
              </a:ext>
            </a:extLst>
          </p:cNvPr>
          <p:cNvSpPr>
            <a:spLocks noGrp="1" noChangeArrowheads="1"/>
          </p:cNvSpPr>
          <p:nvPr>
            <p:ph type="body" idx="1"/>
          </p:nvPr>
        </p:nvSpPr>
        <p:spPr>
          <a:noFill/>
        </p:spPr>
        <p:txBody>
          <a:bodyPr/>
          <a:lstStyle/>
          <a:p>
            <a:pPr>
              <a:spcBef>
                <a:spcPct val="0"/>
              </a:spcBef>
            </a:pPr>
            <a:r>
              <a:rPr lang="en-US" sz="2400" dirty="0">
                <a:latin typeface="Helvetica" charset="0"/>
              </a:rPr>
              <a:t>Describe research results and project outcomes, including leveraged grants that resulted from your NSRC funding.</a:t>
            </a:r>
          </a:p>
          <a:p>
            <a:pPr>
              <a:spcBef>
                <a:spcPct val="0"/>
              </a:spcBef>
            </a:pPr>
            <a:r>
              <a:rPr lang="en-US" altLang="en-US" sz="2400" dirty="0">
                <a:latin typeface="Helvetica" pitchFamily="2" charset="0"/>
              </a:rPr>
              <a:t>Include the level of detail you would give in a presentation for a town meeting.</a:t>
            </a:r>
          </a:p>
          <a:p>
            <a:pPr>
              <a:spcBef>
                <a:spcPct val="0"/>
              </a:spcBef>
            </a:pPr>
            <a:r>
              <a:rPr lang="en-US" altLang="en-US" sz="2400" dirty="0">
                <a:latin typeface="Helvetica" pitchFamily="2" charset="0"/>
              </a:rPr>
              <a:t>Bulleted lists and tables are fine.</a:t>
            </a:r>
          </a:p>
          <a:p>
            <a:pPr>
              <a:spcBef>
                <a:spcPct val="0"/>
              </a:spcBef>
            </a:pPr>
            <a:r>
              <a:rPr lang="en-US" altLang="en-US" sz="2400" dirty="0">
                <a:latin typeface="Helvetica" pitchFamily="2" charset="0"/>
              </a:rPr>
              <a:t>Use illustrations (photos, maps, etc.) with descriptive captions and credits.</a:t>
            </a:r>
          </a:p>
          <a:p>
            <a:pPr>
              <a:spcBef>
                <a:spcPct val="0"/>
              </a:spcBef>
            </a:pPr>
            <a:r>
              <a:rPr lang="en-US" altLang="en-US" sz="2400" dirty="0">
                <a:latin typeface="Helvetica" pitchFamily="2" charset="0"/>
              </a:rPr>
              <a:t>Hyperlink citations, websites, other projects, etc.</a:t>
            </a:r>
          </a:p>
          <a:p>
            <a:pPr>
              <a:spcBef>
                <a:spcPct val="0"/>
              </a:spcBef>
            </a:pPr>
            <a:r>
              <a:rPr lang="en-US" altLang="en-US" sz="2400" dirty="0">
                <a:latin typeface="Helvetica" pitchFamily="2" charset="0"/>
              </a:rPr>
              <a:t>Include up to 6 slides for this section.</a:t>
            </a:r>
          </a:p>
          <a:p>
            <a:pPr>
              <a:spcBef>
                <a:spcPct val="0"/>
              </a:spcBef>
            </a:pPr>
            <a:r>
              <a:rPr lang="en-US" altLang="en-US" sz="2400" dirty="0">
                <a:latin typeface="Helvetica" pitchFamily="2" charset="0"/>
              </a:rPr>
              <a:t>1-2 slides should address outreach efforts.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21B58BF-7C3A-DE7B-B43C-9AC5F989753C}"/>
              </a:ext>
            </a:extLst>
          </p:cNvPr>
          <p:cNvSpPr>
            <a:spLocks noGrp="1" noChangeArrowheads="1"/>
          </p:cNvSpPr>
          <p:nvPr>
            <p:ph type="title"/>
          </p:nvPr>
        </p:nvSpPr>
        <p:spPr>
          <a:xfrm>
            <a:off x="266700" y="533400"/>
            <a:ext cx="8610600" cy="1143000"/>
          </a:xfrm>
        </p:spPr>
        <p:txBody>
          <a:bodyPr/>
          <a:lstStyle/>
          <a:p>
            <a:pPr eaLnBrk="1" hangingPunct="1"/>
            <a:r>
              <a:rPr lang="en-US" altLang="en-US" sz="3600" dirty="0">
                <a:latin typeface="Helvetica" pitchFamily="2" charset="0"/>
              </a:rPr>
              <a:t>Implications and Applications</a:t>
            </a:r>
            <a:br>
              <a:rPr lang="en-US" altLang="en-US" sz="3600" dirty="0">
                <a:latin typeface="Helvetica" pitchFamily="2" charset="0"/>
              </a:rPr>
            </a:br>
            <a:r>
              <a:rPr lang="en-US" altLang="en-US" sz="3600" dirty="0">
                <a:latin typeface="Helvetica" pitchFamily="2" charset="0"/>
              </a:rPr>
              <a:t>in the Northern Forest Region</a:t>
            </a:r>
          </a:p>
        </p:txBody>
      </p:sp>
      <p:sp>
        <p:nvSpPr>
          <p:cNvPr id="7171" name="Rectangle 3">
            <a:extLst>
              <a:ext uri="{FF2B5EF4-FFF2-40B4-BE49-F238E27FC236}">
                <a16:creationId xmlns:a16="http://schemas.microsoft.com/office/drawing/2014/main" id="{11C738F6-B3AB-6765-D8CE-2632861BF657}"/>
              </a:ext>
            </a:extLst>
          </p:cNvPr>
          <p:cNvSpPr>
            <a:spLocks noGrp="1" noChangeArrowheads="1"/>
          </p:cNvSpPr>
          <p:nvPr>
            <p:ph type="body" idx="1"/>
          </p:nvPr>
        </p:nvSpPr>
        <p:spPr>
          <a:xfrm>
            <a:off x="685800" y="2209800"/>
            <a:ext cx="7772400" cy="3505200"/>
          </a:xfrm>
          <a:noFill/>
        </p:spPr>
        <p:txBody>
          <a:bodyPr/>
          <a:lstStyle/>
          <a:p>
            <a:pPr>
              <a:spcBef>
                <a:spcPct val="0"/>
              </a:spcBef>
            </a:pPr>
            <a:r>
              <a:rPr lang="en-US" altLang="en-US" sz="2400" dirty="0">
                <a:latin typeface="Helvetica" pitchFamily="2" charset="0"/>
              </a:rPr>
              <a:t>Describe the applicability and implications of your project’s results and outcomes in the context of the Northern Forest region.</a:t>
            </a:r>
          </a:p>
          <a:p>
            <a:pPr>
              <a:spcBef>
                <a:spcPct val="0"/>
              </a:spcBef>
            </a:pPr>
            <a:r>
              <a:rPr lang="en-US" altLang="en-US" sz="2400" dirty="0">
                <a:latin typeface="Helvetica" pitchFamily="2" charset="0"/>
              </a:rPr>
              <a:t>Describe collaborations or partnerships established.</a:t>
            </a:r>
          </a:p>
          <a:p>
            <a:pPr>
              <a:spcBef>
                <a:spcPct val="0"/>
              </a:spcBef>
            </a:pPr>
            <a:r>
              <a:rPr lang="en-US" altLang="en-US" sz="2400" dirty="0">
                <a:latin typeface="Helvetica" pitchFamily="2" charset="0"/>
              </a:rPr>
              <a:t>Include up to 2 slides for this section.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0EACADA-F811-1525-3322-0B32ED68A4E4}"/>
              </a:ext>
            </a:extLst>
          </p:cNvPr>
          <p:cNvSpPr>
            <a:spLocks noGrp="1" noChangeArrowheads="1"/>
          </p:cNvSpPr>
          <p:nvPr>
            <p:ph type="title"/>
          </p:nvPr>
        </p:nvSpPr>
        <p:spPr>
          <a:xfrm>
            <a:off x="266700" y="533400"/>
            <a:ext cx="8610600" cy="1143000"/>
          </a:xfrm>
        </p:spPr>
        <p:txBody>
          <a:bodyPr/>
          <a:lstStyle/>
          <a:p>
            <a:pPr eaLnBrk="1" hangingPunct="1"/>
            <a:r>
              <a:rPr lang="en-US" altLang="en-US" sz="4800">
                <a:latin typeface="Helvetica" pitchFamily="2" charset="0"/>
              </a:rPr>
              <a:t>Future directions</a:t>
            </a:r>
          </a:p>
        </p:txBody>
      </p:sp>
      <p:sp>
        <p:nvSpPr>
          <p:cNvPr id="8195" name="Rectangle 3">
            <a:extLst>
              <a:ext uri="{FF2B5EF4-FFF2-40B4-BE49-F238E27FC236}">
                <a16:creationId xmlns:a16="http://schemas.microsoft.com/office/drawing/2014/main" id="{9418FAC1-461D-4A56-FDA3-D7959871A555}"/>
              </a:ext>
            </a:extLst>
          </p:cNvPr>
          <p:cNvSpPr>
            <a:spLocks noGrp="1" noChangeArrowheads="1"/>
          </p:cNvSpPr>
          <p:nvPr>
            <p:ph type="body" idx="1"/>
          </p:nvPr>
        </p:nvSpPr>
        <p:spPr>
          <a:xfrm>
            <a:off x="685800" y="2209800"/>
            <a:ext cx="7772400" cy="3505200"/>
          </a:xfrm>
          <a:noFill/>
        </p:spPr>
        <p:txBody>
          <a:bodyPr/>
          <a:lstStyle/>
          <a:p>
            <a:pPr>
              <a:spcBef>
                <a:spcPct val="0"/>
              </a:spcBef>
            </a:pPr>
            <a:r>
              <a:rPr lang="en-US" altLang="en-US" sz="2400" dirty="0">
                <a:latin typeface="Helvetica" pitchFamily="2" charset="0"/>
              </a:rPr>
              <a:t>Describe possible future work in this arena, in the context of the Northern Forest region.</a:t>
            </a:r>
          </a:p>
          <a:p>
            <a:pPr>
              <a:spcBef>
                <a:spcPct val="0"/>
              </a:spcBef>
            </a:pPr>
            <a:r>
              <a:rPr lang="en-US" altLang="en-US" sz="2400" dirty="0">
                <a:latin typeface="Helvetica" pitchFamily="2" charset="0"/>
              </a:rPr>
              <a:t>Include the level of detail you would give in a presentation for a town meeting.</a:t>
            </a:r>
          </a:p>
          <a:p>
            <a:pPr>
              <a:spcBef>
                <a:spcPct val="0"/>
              </a:spcBef>
            </a:pPr>
            <a:r>
              <a:rPr lang="en-US" altLang="en-US" sz="2400" dirty="0">
                <a:latin typeface="Helvetica" pitchFamily="2" charset="0"/>
              </a:rPr>
              <a:t>Bulleted lists and tables are fine.</a:t>
            </a:r>
          </a:p>
          <a:p>
            <a:pPr>
              <a:spcBef>
                <a:spcPct val="0"/>
              </a:spcBef>
            </a:pPr>
            <a:r>
              <a:rPr lang="en-US" altLang="en-US" sz="2400" dirty="0">
                <a:latin typeface="Helvetica" pitchFamily="2" charset="0"/>
              </a:rPr>
              <a:t>Use illustrations (photos, maps, etc.) with descriptive captions and credits.</a:t>
            </a:r>
          </a:p>
          <a:p>
            <a:pPr>
              <a:spcBef>
                <a:spcPct val="0"/>
              </a:spcBef>
            </a:pPr>
            <a:r>
              <a:rPr lang="en-US" altLang="en-US" sz="2400" dirty="0">
                <a:latin typeface="Helvetica" pitchFamily="2" charset="0"/>
              </a:rPr>
              <a:t>Hyperlink citations, websites, etc.</a:t>
            </a:r>
          </a:p>
          <a:p>
            <a:pPr>
              <a:spcBef>
                <a:spcPct val="0"/>
              </a:spcBef>
            </a:pPr>
            <a:r>
              <a:rPr lang="en-US" altLang="en-US" sz="2400" dirty="0">
                <a:latin typeface="Helvetica" pitchFamily="2" charset="0"/>
              </a:rPr>
              <a:t>Include up to 2 slides for this section.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4C3E13F5-71D4-AD0F-2614-653DA58C31B1}"/>
              </a:ext>
            </a:extLst>
          </p:cNvPr>
          <p:cNvSpPr>
            <a:spLocks noGrp="1" noChangeArrowheads="1"/>
          </p:cNvSpPr>
          <p:nvPr>
            <p:ph type="title"/>
          </p:nvPr>
        </p:nvSpPr>
        <p:spPr>
          <a:xfrm>
            <a:off x="685800" y="304800"/>
            <a:ext cx="7772400" cy="762000"/>
          </a:xfrm>
        </p:spPr>
        <p:txBody>
          <a:bodyPr/>
          <a:lstStyle/>
          <a:p>
            <a:pPr eaLnBrk="1" hangingPunct="1"/>
            <a:r>
              <a:rPr lang="en-US" altLang="en-US">
                <a:latin typeface="Helvetica" pitchFamily="2" charset="0"/>
              </a:rPr>
              <a:t>List of products</a:t>
            </a:r>
          </a:p>
        </p:txBody>
      </p:sp>
      <p:sp>
        <p:nvSpPr>
          <p:cNvPr id="9219" name="Rectangle 5">
            <a:extLst>
              <a:ext uri="{FF2B5EF4-FFF2-40B4-BE49-F238E27FC236}">
                <a16:creationId xmlns:a16="http://schemas.microsoft.com/office/drawing/2014/main" id="{5773AA3B-EF46-E0ED-09DC-B7E879F5EFB9}"/>
              </a:ext>
            </a:extLst>
          </p:cNvPr>
          <p:cNvSpPr>
            <a:spLocks noGrp="1" noChangeArrowheads="1"/>
          </p:cNvSpPr>
          <p:nvPr>
            <p:ph type="body" idx="1"/>
          </p:nvPr>
        </p:nvSpPr>
        <p:spPr>
          <a:xfrm>
            <a:off x="656823" y="1066800"/>
            <a:ext cx="7772400" cy="5257800"/>
          </a:xfrm>
        </p:spPr>
        <p:txBody>
          <a:bodyPr/>
          <a:lstStyle/>
          <a:p>
            <a:pPr>
              <a:lnSpc>
                <a:spcPct val="80000"/>
              </a:lnSpc>
              <a:spcBef>
                <a:spcPct val="0"/>
              </a:spcBef>
              <a:defRPr/>
            </a:pPr>
            <a:r>
              <a:rPr lang="en-US" sz="2000" dirty="0">
                <a:latin typeface="Helvetica" pitchFamily="2" charset="0"/>
              </a:rPr>
              <a:t>Include </a:t>
            </a:r>
            <a:r>
              <a:rPr lang="en-US" sz="2000" b="1" dirty="0">
                <a:latin typeface="Helvetica" pitchFamily="2" charset="0"/>
              </a:rPr>
              <a:t>full citation information </a:t>
            </a:r>
            <a:r>
              <a:rPr lang="en-US" sz="2000" dirty="0">
                <a:latin typeface="Helvetica" pitchFamily="2" charset="0"/>
              </a:rPr>
              <a:t>for all publications (in print, in press, in prep), as well as presentations, workshops, abstracts, technical reports, websites, theses, etc. that resulted in part from your NSRC funding. Use DOIs and hyperlinks when available.</a:t>
            </a:r>
          </a:p>
          <a:p>
            <a:pPr marL="0" indent="0">
              <a:lnSpc>
                <a:spcPct val="80000"/>
              </a:lnSpc>
              <a:spcBef>
                <a:spcPct val="0"/>
              </a:spcBef>
              <a:buNone/>
              <a:defRPr/>
            </a:pPr>
            <a:endParaRPr lang="en-US" sz="2000" dirty="0">
              <a:latin typeface="Helvetica" pitchFamily="2" charset="0"/>
            </a:endParaRPr>
          </a:p>
          <a:p>
            <a:pPr>
              <a:lnSpc>
                <a:spcPct val="80000"/>
              </a:lnSpc>
              <a:spcBef>
                <a:spcPct val="0"/>
              </a:spcBef>
              <a:defRPr/>
            </a:pPr>
            <a:r>
              <a:rPr lang="en-US" sz="2000" dirty="0">
                <a:latin typeface="Helvetica" pitchFamily="2" charset="0"/>
              </a:rPr>
              <a:t>Organize products into the following categories: </a:t>
            </a:r>
          </a:p>
          <a:p>
            <a:pPr lvl="1">
              <a:lnSpc>
                <a:spcPct val="80000"/>
              </a:lnSpc>
              <a:spcBef>
                <a:spcPct val="0"/>
              </a:spcBef>
              <a:defRPr/>
            </a:pPr>
            <a:r>
              <a:rPr lang="en-US" sz="2000" dirty="0">
                <a:latin typeface="Helvetica" pitchFamily="2" charset="0"/>
              </a:rPr>
              <a:t>Peer-reviewed publications.</a:t>
            </a:r>
          </a:p>
          <a:p>
            <a:pPr lvl="1">
              <a:lnSpc>
                <a:spcPct val="80000"/>
              </a:lnSpc>
              <a:spcBef>
                <a:spcPct val="0"/>
              </a:spcBef>
              <a:defRPr/>
            </a:pPr>
            <a:r>
              <a:rPr lang="en-US" sz="2000" dirty="0">
                <a:latin typeface="Helvetica" pitchFamily="2" charset="0"/>
              </a:rPr>
              <a:t>Other publications (proceedings, abstracts, technical reports, and theses).</a:t>
            </a:r>
          </a:p>
          <a:p>
            <a:pPr lvl="1">
              <a:lnSpc>
                <a:spcPct val="80000"/>
              </a:lnSpc>
              <a:spcBef>
                <a:spcPct val="0"/>
              </a:spcBef>
              <a:defRPr/>
            </a:pPr>
            <a:r>
              <a:rPr lang="en-US" sz="2000" dirty="0">
                <a:latin typeface="Helvetica" pitchFamily="2" charset="0"/>
              </a:rPr>
              <a:t>Conference presentations (including workshops and posters).</a:t>
            </a:r>
          </a:p>
          <a:p>
            <a:pPr lvl="1">
              <a:lnSpc>
                <a:spcPct val="80000"/>
              </a:lnSpc>
              <a:spcBef>
                <a:spcPct val="0"/>
              </a:spcBef>
              <a:defRPr/>
            </a:pPr>
            <a:r>
              <a:rPr lang="en-US" sz="2000" dirty="0">
                <a:latin typeface="Helvetica" pitchFamily="2" charset="0"/>
              </a:rPr>
              <a:t>Seminars and/or webinars.</a:t>
            </a:r>
          </a:p>
          <a:p>
            <a:pPr lvl="1">
              <a:lnSpc>
                <a:spcPct val="80000"/>
              </a:lnSpc>
              <a:spcBef>
                <a:spcPct val="0"/>
              </a:spcBef>
              <a:defRPr/>
            </a:pPr>
            <a:r>
              <a:rPr lang="en-US" sz="2000" dirty="0">
                <a:latin typeface="Helvetica" pitchFamily="2" charset="0"/>
              </a:rPr>
              <a:t>Other tangible products (videos, websites, databases, etc.).</a:t>
            </a:r>
          </a:p>
          <a:p>
            <a:pPr marL="457200" lvl="1" indent="0">
              <a:lnSpc>
                <a:spcPct val="80000"/>
              </a:lnSpc>
              <a:spcBef>
                <a:spcPct val="0"/>
              </a:spcBef>
              <a:buNone/>
              <a:defRPr/>
            </a:pPr>
            <a:endParaRPr lang="en-US" sz="2000" dirty="0">
              <a:latin typeface="Helvetica" pitchFamily="2" charset="0"/>
            </a:endParaRPr>
          </a:p>
          <a:p>
            <a:pPr>
              <a:lnSpc>
                <a:spcPct val="80000"/>
              </a:lnSpc>
              <a:spcBef>
                <a:spcPct val="0"/>
              </a:spcBef>
              <a:defRPr/>
            </a:pPr>
            <a:r>
              <a:rPr lang="en-US" sz="2000" dirty="0">
                <a:latin typeface="Helvetica" pitchFamily="2" charset="0"/>
              </a:rPr>
              <a:t>Use additional slides as needed.</a:t>
            </a:r>
          </a:p>
          <a:p>
            <a:pPr marL="0" indent="0">
              <a:lnSpc>
                <a:spcPct val="80000"/>
              </a:lnSpc>
              <a:spcBef>
                <a:spcPct val="0"/>
              </a:spcBef>
              <a:buNone/>
              <a:defRPr/>
            </a:pPr>
            <a:endParaRPr lang="en-US" sz="1800" dirty="0">
              <a:latin typeface="Helvetica" charset="0"/>
            </a:endParaRPr>
          </a:p>
          <a:p>
            <a:pPr>
              <a:lnSpc>
                <a:spcPct val="80000"/>
              </a:lnSpc>
              <a:spcBef>
                <a:spcPct val="0"/>
              </a:spcBef>
              <a:defRPr/>
            </a:pPr>
            <a:r>
              <a:rPr lang="en-US" sz="2000" dirty="0">
                <a:latin typeface="Helvetica" pitchFamily="2" charset="0"/>
              </a:rPr>
              <a:t>Reminder: Acknowledgements to USDA Forest Service in publications, audio visuals, and electronic media are required. Suggested text: </a:t>
            </a:r>
            <a:r>
              <a:rPr lang="en-US" sz="2000" i="1" dirty="0">
                <a:latin typeface="Helvetica" pitchFamily="2" charset="0"/>
              </a:rPr>
              <a:t>"</a:t>
            </a:r>
            <a:r>
              <a:rPr lang="en-US" sz="2000" i="1" dirty="0">
                <a:latin typeface="Helvetica" pitchFamily="2" charset="0"/>
                <a:cs typeface="Calibri" panose="020F0502020204030204" pitchFamily="34" charset="0"/>
              </a:rPr>
              <a:t>This project was supported by the Northeastern States Research Cooperative through funding made available by the USDA Forest Service. The conclusions and opinions in this paper are those of the authors and not the NSRC, the Forest Service, or the USDA.“</a:t>
            </a:r>
          </a:p>
          <a:p>
            <a:pPr marL="0" indent="0">
              <a:lnSpc>
                <a:spcPct val="80000"/>
              </a:lnSpc>
              <a:spcBef>
                <a:spcPct val="0"/>
              </a:spcBef>
              <a:buNone/>
              <a:defRPr/>
            </a:pPr>
            <a:endParaRPr lang="en-US" sz="1800" dirty="0">
              <a:latin typeface="Helvetica" charset="0"/>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TotalTime>
  <Words>640</Words>
  <Application>Microsoft Macintosh PowerPoint</Application>
  <PresentationFormat>On-screen Show (4:3)</PresentationFormat>
  <Paragraphs>67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Courier New</vt:lpstr>
      <vt:lpstr>Helvetica</vt:lpstr>
      <vt:lpstr>Times</vt:lpstr>
      <vt:lpstr>Blank Presentation</vt:lpstr>
      <vt:lpstr>Project title</vt:lpstr>
      <vt:lpstr>Project Summary</vt:lpstr>
      <vt:lpstr>Background and Justification</vt:lpstr>
      <vt:lpstr>Methods</vt:lpstr>
      <vt:lpstr>Results/Project Outcomes</vt:lpstr>
      <vt:lpstr>Implications and Applications in the Northern Forest Region</vt:lpstr>
      <vt:lpstr>Future directions</vt:lpstr>
      <vt:lpstr>List of products</vt:lpstr>
    </vt:vector>
  </TitlesOfParts>
  <Company>University of Vermont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dc:title>
  <dc:creator>Cathy Borer</dc:creator>
  <cp:lastModifiedBy>Shari Halik</cp:lastModifiedBy>
  <cp:revision>31</cp:revision>
  <cp:lastPrinted>2005-08-17T20:06:35Z</cp:lastPrinted>
  <dcterms:created xsi:type="dcterms:W3CDTF">2005-08-15T20:41:42Z</dcterms:created>
  <dcterms:modified xsi:type="dcterms:W3CDTF">2023-03-08T18:58:06Z</dcterms:modified>
</cp:coreProperties>
</file>